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e/1FAIpQLSfBeHcVxjbIPjZbuzGmGCHzY1K4NtsHD7TQ18axtRiP2mi6eA/viewform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mdb.com/title/tt4786824/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kitchenboudoir.com/2012/06/reine-de-saba-julia-childs-queen-of.html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50.ly/shows" TargetMode="Externa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s50.ly/shows" TargetMode="Externa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0792a763a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0792a763a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https://docs.google.com/forms/d/e/1FAIpQLSfBeHcVxjbIPjZbuzGmGCHzY1K4NtsHD7TQ18axtRiP2mi6eA/viewform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56b02730f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56b02730f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56b02730f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56b02730f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56b02730f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56b02730f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56b02730f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56b02730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56b02730f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56b02730f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56b02730f_1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56b02730f_1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56b02730f_18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56b02730f_18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56b02730f_1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56b02730f_1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56b02730f_18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56b02730f_18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56b02730f_18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56b02730f_18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6b02730f_1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6b02730f_1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56b02730f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56b02730f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56b02730f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56b02730f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56b02730f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56b02730f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56b02730f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56b02730f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56b02730f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56b02730f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56b02730f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56b02730f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56b02730f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56b02730f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56b02730f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56b02730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56b02730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56b02730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56b02730f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656b02730f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656b02730f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656b02730f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656b02730f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656b02730f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6b02730f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6b02730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56b02730f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56b02730f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56b02730f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56b02730f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56b02730f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56b02730f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https://www.imdb.com/title/tt4786824/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56b02730f_6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56b02730f_6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70792a763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70792a763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http://www.kitchenboudoir.com/2012/06/reine-de-saba-julia-childs-queen-of.html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56b02730f_18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56b02730f_18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56b02730f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56b02730f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656b02730f_1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656b02730f_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56b02730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56b02730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https://cs50.ly/shows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56b02730f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56b02730f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656b02730f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656b02730f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56b02730f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56b02730f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656b02730f_1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656b02730f_1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656b02730f_1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656b02730f_1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656b02730f_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656b02730f_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6b02730f_1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6b02730f_1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56b02730f_1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56b02730f_1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56b02730f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56b02730f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56b02730f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56b02730f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56b02730f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56b02730f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56b02730f_1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56b02730f_1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INDEX "title_index" ON "shows" ("primaryTitle");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56b02730f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56b02730f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title FROM shows WHERE id IN (SELECT show_id FROM stars WHERE person_id = (SELECT id FROM people WHERE name = "Ellen DeGeneres"));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56b02730f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56b02730f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title FROM people JOIN stars ON people.id = stars.person_id JOIN shows ON stars.show_id = shows.id WHERE name = "Ellen DeGeneres";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656b02730f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656b02730f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title FROM people, stars, shows WHERE people.id = stars.person_id AND stars.show_id = shows.id AND name = "Ellen DeGeneres";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56b02730f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56b02730f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INDEX person_index ON stars (person_id);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INDEX show_index ON stars (show_id);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INDEX name_index ON people (name);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0792a763a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0792a763a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46aa91968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46aa91968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56b02730f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656b02730f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56b02730f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56b02730f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46aa91968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46aa91968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656b02730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656b02730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https://cs50.ly/shows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46aa91968a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46aa91968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46aa91968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46aa91968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46aa91968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46aa91968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6aa91968a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6aa91968a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56b02730f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56b02730f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656b02730f_1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656b02730f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56b02730f_1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56b02730f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656b02730f_1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656b02730f_1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56b02730f_1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56b02730f_1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656b02730f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656b02730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656b02730f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656b02730f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656b02730f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656b02730f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656b02730f_1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656b02730f_1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6aa91968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6aa91968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6aa91968a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6aa91968a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46aa91968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46aa91968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bf6b75c93f59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7bf6b75c93f59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656b02730f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656b02730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56b02730f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56b02730f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s50.ly/family" TargetMode="External"/><Relationship Id="rId4" Type="http://schemas.openxmlformats.org/officeDocument/2006/relationships/hyperlink" Target="https://cs50.ly/family" TargetMode="External"/><Relationship Id="rId5" Type="http://schemas.openxmlformats.org/officeDocument/2006/relationships/hyperlink" Target="https://live.cs50.io/scree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www.imdb.com/interfaces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s50.ly/shows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hyperlink" Target="https://sqlitebrowser.org/" TargetMode="Externa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Hi! This is CS50.</a:t>
            </a:r>
            <a:endParaRPr/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311700" y="1152475"/>
            <a:ext cx="880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Halloween candy</a:t>
            </a:r>
            <a:r>
              <a:rPr lang="en" sz="1500">
                <a:solidFill>
                  <a:schemeClr val="dk1"/>
                </a:solidFill>
              </a:rPr>
              <a:t> for break today. 🎃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FF00"/>
                </a:solidFill>
              </a:rPr>
              <a:t>Last live lecture</a:t>
            </a:r>
            <a:r>
              <a:rPr lang="en" sz="1500">
                <a:solidFill>
                  <a:schemeClr val="dk1"/>
                </a:solidFill>
              </a:rPr>
              <a:t> this Fri 11/1, 10:30am–11:45am. Families welcome, ok to watch online if conflict.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FF00"/>
                </a:solidFill>
              </a:rPr>
              <a:t>CS50 Family Lunch</a:t>
            </a:r>
            <a:r>
              <a:rPr lang="en" sz="1500">
                <a:solidFill>
                  <a:schemeClr val="dk1"/>
                </a:solidFill>
              </a:rPr>
              <a:t> for first years and families this Fri 11/1, 12pm, register at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cs50.</a:t>
            </a:r>
            <a:r>
              <a:rPr lang="en" sz="1500" u="sng">
                <a:solidFill>
                  <a:schemeClr val="hlink"/>
                </a:solidFill>
                <a:hlinkClick r:id="rId4"/>
              </a:rPr>
              <a:t>ly/family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If you have trouble seeing projector, see </a:t>
            </a:r>
            <a:r>
              <a:rPr lang="en" sz="15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live.cs50.io/screen</a:t>
            </a:r>
            <a:r>
              <a:rPr lang="en" sz="1500">
                <a:solidFill>
                  <a:schemeClr val="dk1"/>
                </a:solidFill>
              </a:rPr>
              <a:t> for live feed.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FF00"/>
                </a:solidFill>
              </a:rPr>
              <a:t>Quiz 7</a:t>
            </a:r>
            <a:r>
              <a:rPr lang="en" sz="1500">
                <a:solidFill>
                  <a:schemeClr val="dk1"/>
                </a:solidFill>
              </a:rPr>
              <a:t> (the last!) due tomorrow at 10:30am.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FF00"/>
                </a:solidFill>
              </a:rPr>
              <a:t>Problem Set 7</a:t>
            </a:r>
            <a:r>
              <a:rPr lang="en" sz="1500">
                <a:solidFill>
                  <a:schemeClr val="dk1"/>
                </a:solidFill>
              </a:rPr>
              <a:t> due Sun 11/3 at 11:59pm.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FF00"/>
                </a:solidFill>
              </a:rPr>
              <a:t>Supersection</a:t>
            </a:r>
            <a:r>
              <a:rPr lang="en" sz="1500">
                <a:solidFill>
                  <a:schemeClr val="dk1"/>
                </a:solidFill>
              </a:rPr>
              <a:t> tonight at 7:30pm via Zoom.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Lots of </a:t>
            </a:r>
            <a:r>
              <a:rPr lang="en" sz="1500">
                <a:solidFill>
                  <a:srgbClr val="FFFF00"/>
                </a:solidFill>
              </a:rPr>
              <a:t>tutorials</a:t>
            </a:r>
            <a:r>
              <a:rPr lang="en" sz="1500">
                <a:solidFill>
                  <a:schemeClr val="dk1"/>
                </a:solidFill>
              </a:rPr>
              <a:t> available this week!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READ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INSERT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SELECT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DELETE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TABLE table (column type,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NUMERIC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REAL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smallint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integer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bigint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NUMERIC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REAL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NUMERIC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REAL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real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double precision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NUMERIC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boolean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date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datetime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numeric(scale,precision)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time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timestamp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REAL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BLOB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INTEGER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NUMERIC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REAL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TEXT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char(n)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varchar(n)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text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INSERT INTO table (column,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 VALUES(value, 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SELECT columns FROM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table;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AVG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DISTINCT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MAX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WHERE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LIKE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LIMIT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GROUP BY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ORDER BY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JOIN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SELECT columns FROM table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UPDATE table SET column=value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DELETE FROM table WHERE condition;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IMDb</a:t>
            </a:r>
            <a:endParaRPr/>
          </a:p>
        </p:txBody>
      </p:sp>
      <p:sp>
        <p:nvSpPr>
          <p:cNvPr id="186" name="Google Shape;186;p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imdb.com/interfaces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title.basics.tsv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tconst             tt4786824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titleType          tvSeries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primaryTitle       The Crown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startYear          2016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genres             Drama,History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title.basics.tsv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8" name="Google Shape;198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tconst   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tt4786824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titleType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tvSeries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primaryTitle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Crown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startYear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2016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genres   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Drama,History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125" y="152400"/>
            <a:ext cx="7019747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title.basics.tsv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Google Shape;20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tt4786824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titleType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tvSeries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primaryTitle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Crown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startYear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2016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genres   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Drama,History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title.basics.tsv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tt4786824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titleType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tvSeries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primaryTitle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The Crown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startYear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2016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genres   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Drama,History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title.basics.tsv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6" name="Google Shape;216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tt4786824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titleType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tvSeries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primaryTitle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The Crown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startYear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2016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genres   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Drama,History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title.basics.tsv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2" name="Google Shape;222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tt4786824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titleType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tvSeries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primaryTitle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The Crown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startYear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2016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genres             </a:t>
            </a:r>
            <a:r>
              <a:rPr lang="en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Drama,History</a:t>
            </a:r>
            <a:endParaRPr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title.basics.tsv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tt4786824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titleType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tvSeries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primaryTitle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The Crown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startYear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2016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genres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Drama,History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don’t eat candy in here btw :)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3262" y="0"/>
            <a:ext cx="395746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db = cs50.SQL("sqlite:///shows.db")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1587" y="1447800"/>
            <a:ext cx="2700825" cy="224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0313" y="1714500"/>
            <a:ext cx="66833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13" y="152400"/>
            <a:ext cx="76127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title.basics.tsv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9" name="Google Shape;259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tt4786824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titleType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tvSeries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primaryTitle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The Crown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startYear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2016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genres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Drama,History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name.basics.tsv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nm2946516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primaryName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Claire Foy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birthYear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1984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title.principals.tsv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tt4786824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nm2946516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category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actress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title.ratings.tsv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7" name="Google Shape;277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tconst  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tt4786824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averageRating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8.7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numVotes          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88529</a:t>
            </a:r>
            <a:endParaRPr>
              <a:solidFill>
                <a:srgbClr val="66666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7363"/>
            <a:ext cx="8839208" cy="4188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PRIMARY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FOREIGN KEY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UNIQUE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AUTOINCREMENT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NOT NULL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6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B-trees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cs50.ly/shows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INDEX name ON table (column,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INDEX name ON table (column,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INDEX name ON table (column,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6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INDEX name ON table (column,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CREATE INDEX name ON table (column, ...);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 Browser for SQLite</a:t>
            </a:r>
            <a:endParaRPr/>
          </a:p>
        </p:txBody>
      </p:sp>
      <p:sp>
        <p:nvSpPr>
          <p:cNvPr id="338" name="Google Shape;338;p6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sqlitebrowser.org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race conditions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id=?", id);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?", likes + 1);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rows = db.execute("SELECT likes FROM posts WHERE id=?", id);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likes = rows[0]["likes"]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db.execute("UPDATE posts SET likes = ?", likes + 1);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BEGIN TRANSACTION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COMMIT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ROLLBACK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13" y="152400"/>
            <a:ext cx="76127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 injection attacks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4063"/>
            <a:ext cx="8839200" cy="4195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875" y="152400"/>
            <a:ext cx="583023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788" y="152400"/>
            <a:ext cx="58484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6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len(rows) == 1: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# Logged in!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7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len(rows) == 1: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# Logged in!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8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len(rows) == 1: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# Logged in!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79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f"SELECT * FROM users WHERE username = '{username}' AND password = '{password}'")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len(rows) == 1: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# Logged in!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80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f"SELECT * FROM users WHERE username = '{username}' AND password = '{password}'"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len(rows) == 1: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# Logged in!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81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f"SELECT * FROM users WHERE username = </a:t>
            </a:r>
            <a:r>
              <a:rPr lang="en" sz="1100" u="sng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'malan@harvard.edu'--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len(rows) == 1: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# Logged in!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databases</a:t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82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f"SELECT * FROM users WHERE username = </a:t>
            </a:r>
            <a:r>
              <a:rPr lang="en" sz="1100" u="sng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'malan@harvard.edu'</a:t>
            </a:r>
            <a:r>
              <a:rPr lang="en" sz="1100" u="sng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--</a:t>
            </a:r>
            <a:r>
              <a:rPr lang="en" sz="1100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' AND password = '{password}'</a:t>
            </a:r>
            <a:r>
              <a:rPr lang="en" sz="11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len(rows) == 1: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# Logged in!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83"/>
          <p:cNvSpPr txBox="1"/>
          <p:nvPr>
            <p:ph idx="1" type="body"/>
          </p:nvPr>
        </p:nvSpPr>
        <p:spPr>
          <a:xfrm>
            <a:off x="311700" y="1152475"/>
            <a:ext cx="88323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rows = db.execute(</a:t>
            </a:r>
            <a:r>
              <a:rPr lang="en" sz="1100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"SELECT * FROM users WHERE username = ? AND password = ?"</a:t>
            </a: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, username, password)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if len(rows) == 1: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# Logged in!</a:t>
            </a:r>
            <a:endParaRPr sz="11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Google Shape;42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3538"/>
            <a:ext cx="9144000" cy="3576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2425"/>
            <a:ext cx="8839202" cy="271866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86"/>
          <p:cNvSpPr txBox="1"/>
          <p:nvPr/>
        </p:nvSpPr>
        <p:spPr>
          <a:xfrm>
            <a:off x="2914350" y="4823400"/>
            <a:ext cx="33153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434343"/>
                </a:solidFill>
              </a:rPr>
              <a:t>xkcd.com/327</a:t>
            </a:r>
            <a:endParaRPr sz="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8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sqlite3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.mode csv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.import FILE TABLE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.schema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